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i9b/r/k3cYTsh0NLa0V1TNC3vfU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6"/>
    <p:restoredTop sz="94756"/>
  </p:normalViewPr>
  <p:slideViewPr>
    <p:cSldViewPr snapToGrid="0" snapToObjects="1">
      <p:cViewPr varScale="1">
        <p:scale>
          <a:sx n="89" d="100"/>
          <a:sy n="89" d="100"/>
        </p:scale>
        <p:origin x="33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customschemas.google.com/relationships/presentationmetadata" Target="metadata"/><Relationship Id="rId4"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d5575d35f4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gd5575d35f4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gd5575d35f4_0_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7" name="Google Shape;10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d5575d35f4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gd5575d35f4_0_1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gd5575d35f4_0_1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d07fc0d8fa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gd07fc0d8fa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2"/>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uwmemc.org/education/programs/reu/" TargetMode="External"/><Relationship Id="rId3" Type="http://schemas.openxmlformats.org/officeDocument/2006/relationships/hyperlink" Target="https://www.washington.edu/undergradresearch/students/find/" TargetMode="External"/><Relationship Id="rId7" Type="http://schemas.openxmlformats.org/officeDocument/2006/relationships/hyperlink" Target="https://www.cei.washington.edu/education/undergraduate-students/reu/" TargetMode="External"/><Relationship Id="rId12"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www.washington.edu/undergradresearch/summer/summer-beyond-uw/" TargetMode="External"/><Relationship Id="rId11" Type="http://schemas.openxmlformats.org/officeDocument/2006/relationships/image" Target="../media/image1.png"/><Relationship Id="rId5" Type="http://schemas.openxmlformats.org/officeDocument/2006/relationships/hyperlink" Target="https://www.washington.edu/undergradresearch/students/funding/" TargetMode="External"/><Relationship Id="rId10" Type="http://schemas.openxmlformats.org/officeDocument/2006/relationships/hyperlink" Target="https://new.expo.uw.edu/expo/login" TargetMode="External"/><Relationship Id="rId4" Type="http://schemas.openxmlformats.org/officeDocument/2006/relationships/hyperlink" Target="https://canvas.uw.edu/courses/1388650" TargetMode="External"/><Relationship Id="rId9" Type="http://schemas.openxmlformats.org/officeDocument/2006/relationships/hyperlink" Target="https://www.ipd.uw.edu/join-u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hyperlink" Target="mailto:zimingye@uw.edu" TargetMode="External"/><Relationship Id="rId3" Type="http://schemas.openxmlformats.org/officeDocument/2006/relationships/image" Target="../media/image1.png"/><Relationship Id="rId7" Type="http://schemas.openxmlformats.org/officeDocument/2006/relationships/hyperlink" Target="mailto:epepper@uw.edu"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mailto:bkleeds@uw.edu" TargetMode="External"/><Relationship Id="rId5" Type="http://schemas.openxmlformats.org/officeDocument/2006/relationships/hyperlink" Target="mailto:nguyennp@uw.edu" TargetMode="External"/><Relationship Id="rId10" Type="http://schemas.openxmlformats.org/officeDocument/2006/relationships/hyperlink" Target="mailto:serags@uw.edu" TargetMode="External"/><Relationship Id="rId4" Type="http://schemas.openxmlformats.org/officeDocument/2006/relationships/image" Target="../media/image2.png"/><Relationship Id="rId9" Type="http://schemas.openxmlformats.org/officeDocument/2006/relationships/hyperlink" Target="mailto:sarda@uw.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gd5575d35f4_0_6"/>
          <p:cNvSpPr txBox="1">
            <a:spLocks noGrp="1"/>
          </p:cNvSpPr>
          <p:nvPr>
            <p:ph type="title"/>
          </p:nvPr>
        </p:nvSpPr>
        <p:spPr>
          <a:xfrm>
            <a:off x="1027925" y="1963225"/>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Arial"/>
              <a:buNone/>
            </a:pPr>
            <a:r>
              <a:rPr lang="en-US">
                <a:latin typeface="Arial"/>
                <a:ea typeface="Arial"/>
                <a:cs typeface="Arial"/>
                <a:sym typeface="Arial"/>
              </a:rPr>
              <a:t>Helpful Resources for </a:t>
            </a:r>
            <a:endParaRPr>
              <a:latin typeface="Arial"/>
              <a:ea typeface="Arial"/>
              <a:cs typeface="Arial"/>
              <a:sym typeface="Arial"/>
            </a:endParaRPr>
          </a:p>
          <a:p>
            <a:pPr marL="0" lvl="0" indent="0" algn="ctr" rtl="0">
              <a:lnSpc>
                <a:spcPct val="90000"/>
              </a:lnSpc>
              <a:spcBef>
                <a:spcPts val="0"/>
              </a:spcBef>
              <a:spcAft>
                <a:spcPts val="0"/>
              </a:spcAft>
              <a:buClr>
                <a:schemeClr val="dk1"/>
              </a:buClr>
              <a:buSzPts val="4400"/>
              <a:buFont typeface="Arial"/>
              <a:buNone/>
            </a:pPr>
            <a:r>
              <a:rPr lang="en-US">
                <a:latin typeface="Arial"/>
                <a:ea typeface="Arial"/>
                <a:cs typeface="Arial"/>
                <a:sym typeface="Arial"/>
              </a:rPr>
              <a:t>Undergraduate Research</a:t>
            </a:r>
            <a:endParaRPr/>
          </a:p>
        </p:txBody>
      </p:sp>
      <p:pic>
        <p:nvPicPr>
          <p:cNvPr id="90" name="Google Shape;90;gd5575d35f4_0_6" descr="A picture containing shape&#10;&#10;Description automatically generated"/>
          <p:cNvPicPr preferRelativeResize="0"/>
          <p:nvPr/>
        </p:nvPicPr>
        <p:blipFill rotWithShape="1">
          <a:blip r:embed="rId3">
            <a:alphaModFix/>
          </a:blip>
          <a:srcRect l="509" t="3486" r="89211" b="16179"/>
          <a:stretch/>
        </p:blipFill>
        <p:spPr>
          <a:xfrm flipH="1">
            <a:off x="8706" y="672736"/>
            <a:ext cx="1341122" cy="5512526"/>
          </a:xfrm>
          <a:prstGeom prst="rect">
            <a:avLst/>
          </a:prstGeom>
          <a:noFill/>
          <a:ln>
            <a:noFill/>
          </a:ln>
        </p:spPr>
      </p:pic>
      <p:pic>
        <p:nvPicPr>
          <p:cNvPr id="91" name="Google Shape;91;gd5575d35f4_0_6" descr="A picture containing shape&#10;&#10;Description automatically generated"/>
          <p:cNvPicPr preferRelativeResize="0"/>
          <p:nvPr/>
        </p:nvPicPr>
        <p:blipFill rotWithShape="1">
          <a:blip r:embed="rId3">
            <a:alphaModFix/>
          </a:blip>
          <a:srcRect t="3486" r="89211" b="16179"/>
          <a:stretch/>
        </p:blipFill>
        <p:spPr>
          <a:xfrm flipH="1">
            <a:off x="10784391" y="672735"/>
            <a:ext cx="1407610" cy="5512526"/>
          </a:xfrm>
          <a:prstGeom prst="rect">
            <a:avLst/>
          </a:prstGeom>
          <a:noFill/>
          <a:ln>
            <a:noFill/>
          </a:ln>
        </p:spPr>
      </p:pic>
      <p:pic>
        <p:nvPicPr>
          <p:cNvPr id="92" name="Google Shape;92;gd5575d35f4_0_6" descr="A picture containing food, drawing&#10;&#10;Description automatically generated"/>
          <p:cNvPicPr preferRelativeResize="0"/>
          <p:nvPr/>
        </p:nvPicPr>
        <p:blipFill rotWithShape="1">
          <a:blip r:embed="rId4">
            <a:alphaModFix/>
          </a:blip>
          <a:srcRect/>
          <a:stretch/>
        </p:blipFill>
        <p:spPr>
          <a:xfrm>
            <a:off x="3172968" y="6203088"/>
            <a:ext cx="5846063" cy="82247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
          <p:cNvSpPr txBox="1">
            <a:spLocks noGrp="1"/>
          </p:cNvSpPr>
          <p:nvPr>
            <p:ph type="title"/>
          </p:nvPr>
        </p:nvSpPr>
        <p:spPr>
          <a:xfrm>
            <a:off x="870268" y="60164"/>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a:t>Common Myths and Misunderstandings</a:t>
            </a:r>
            <a:endParaRPr/>
          </a:p>
        </p:txBody>
      </p:sp>
      <p:pic>
        <p:nvPicPr>
          <p:cNvPr id="99" name="Google Shape;99;p1" descr="A picture containing shape&#10;&#10;Description automatically generated"/>
          <p:cNvPicPr preferRelativeResize="0"/>
          <p:nvPr/>
        </p:nvPicPr>
        <p:blipFill rotWithShape="1">
          <a:blip r:embed="rId3">
            <a:alphaModFix/>
          </a:blip>
          <a:srcRect t="3484" r="89211" b="16181"/>
          <a:stretch/>
        </p:blipFill>
        <p:spPr>
          <a:xfrm flipH="1">
            <a:off x="10784386" y="672736"/>
            <a:ext cx="1407613" cy="5512527"/>
          </a:xfrm>
          <a:prstGeom prst="rect">
            <a:avLst/>
          </a:prstGeom>
          <a:noFill/>
          <a:ln>
            <a:noFill/>
          </a:ln>
        </p:spPr>
      </p:pic>
      <p:pic>
        <p:nvPicPr>
          <p:cNvPr id="100" name="Google Shape;100;p1" descr="A picture containing shape&#10;&#10;Description automatically generated"/>
          <p:cNvPicPr preferRelativeResize="0"/>
          <p:nvPr/>
        </p:nvPicPr>
        <p:blipFill rotWithShape="1">
          <a:blip r:embed="rId3">
            <a:alphaModFix/>
          </a:blip>
          <a:srcRect t="3484" r="89211" b="16181"/>
          <a:stretch/>
        </p:blipFill>
        <p:spPr>
          <a:xfrm flipH="1">
            <a:off x="0" y="672736"/>
            <a:ext cx="1407613" cy="5512527"/>
          </a:xfrm>
          <a:prstGeom prst="rect">
            <a:avLst/>
          </a:prstGeom>
          <a:noFill/>
          <a:ln>
            <a:noFill/>
          </a:ln>
        </p:spPr>
      </p:pic>
      <p:pic>
        <p:nvPicPr>
          <p:cNvPr id="101" name="Google Shape;101;p1" descr="A picture containing food, drawing&#10;&#10;Description automatically generated"/>
          <p:cNvPicPr preferRelativeResize="0"/>
          <p:nvPr/>
        </p:nvPicPr>
        <p:blipFill rotWithShape="1">
          <a:blip r:embed="rId4">
            <a:alphaModFix/>
          </a:blip>
          <a:srcRect/>
          <a:stretch/>
        </p:blipFill>
        <p:spPr>
          <a:xfrm>
            <a:off x="3172968" y="6203088"/>
            <a:ext cx="5846063" cy="822472"/>
          </a:xfrm>
          <a:prstGeom prst="rect">
            <a:avLst/>
          </a:prstGeom>
          <a:noFill/>
          <a:ln>
            <a:noFill/>
          </a:ln>
        </p:spPr>
      </p:pic>
      <p:sp>
        <p:nvSpPr>
          <p:cNvPr id="103" name="Google Shape;103;p1"/>
          <p:cNvSpPr txBox="1"/>
          <p:nvPr/>
        </p:nvSpPr>
        <p:spPr>
          <a:xfrm>
            <a:off x="1558835" y="1014617"/>
            <a:ext cx="9312637" cy="5447645"/>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2000"/>
              <a:buFont typeface="Arial"/>
              <a:buChar char="•"/>
            </a:pPr>
            <a:r>
              <a:rPr lang="en-US" sz="2000" b="0" i="1" u="none" strike="noStrike" cap="none">
                <a:solidFill>
                  <a:schemeClr val="dk1"/>
                </a:solidFill>
                <a:latin typeface="Calibri"/>
                <a:ea typeface="Calibri"/>
                <a:cs typeface="Calibri"/>
                <a:sym typeface="Calibri"/>
              </a:rPr>
              <a:t>Prior experience is needed to get a research position</a:t>
            </a:r>
            <a:endParaRPr/>
          </a:p>
          <a:p>
            <a:pPr marL="742950" marR="0" lvl="1" indent="-285750" algn="l" rtl="0">
              <a:spcBef>
                <a:spcPts val="0"/>
              </a:spcBef>
              <a:spcAft>
                <a:spcPts val="0"/>
              </a:spcAft>
              <a:buClr>
                <a:schemeClr val="dk1"/>
              </a:buClr>
              <a:buSzPts val="1800"/>
              <a:buFont typeface="Arial"/>
              <a:buChar char="•"/>
            </a:pPr>
            <a:r>
              <a:rPr lang="en-US" sz="1800" b="1" i="0" u="none" strike="noStrike" cap="none">
                <a:solidFill>
                  <a:schemeClr val="dk1"/>
                </a:solidFill>
                <a:latin typeface="Calibri"/>
                <a:ea typeface="Calibri"/>
                <a:cs typeface="Calibri"/>
                <a:sym typeface="Calibri"/>
              </a:rPr>
              <a:t>MYTH</a:t>
            </a:r>
            <a:endParaRPr/>
          </a:p>
          <a:p>
            <a:pPr marL="742950" marR="0" lvl="1" indent="-285750" algn="l" rtl="0">
              <a:spcBef>
                <a:spcPts val="0"/>
              </a:spcBef>
              <a:spcAft>
                <a:spcPts val="0"/>
              </a:spcAft>
              <a:buClr>
                <a:schemeClr val="dk1"/>
              </a:buClr>
              <a:buSzPts val="1800"/>
              <a:buFont typeface="Arial"/>
              <a:buChar char="•"/>
            </a:pPr>
            <a:r>
              <a:rPr lang="en-US" sz="1800" b="0" i="0" u="none" strike="noStrike" cap="none">
                <a:solidFill>
                  <a:schemeClr val="dk1"/>
                </a:solidFill>
                <a:latin typeface="Calibri"/>
                <a:ea typeface="Calibri"/>
                <a:cs typeface="Calibri"/>
                <a:sym typeface="Calibri"/>
              </a:rPr>
              <a:t>Most students join a lab with little to no experience – even some graduate students start research without having had prior lab experience. It is just important to show dedication and attentiveness.</a:t>
            </a:r>
            <a:endParaRPr/>
          </a:p>
          <a:p>
            <a:pPr marL="285750" marR="0" lvl="0" indent="-285750" algn="l" rtl="0">
              <a:spcBef>
                <a:spcPts val="0"/>
              </a:spcBef>
              <a:spcAft>
                <a:spcPts val="0"/>
              </a:spcAft>
              <a:buClr>
                <a:schemeClr val="dk1"/>
              </a:buClr>
              <a:buSzPts val="2000"/>
              <a:buFont typeface="Arial"/>
              <a:buChar char="•"/>
            </a:pPr>
            <a:r>
              <a:rPr lang="en-US" sz="2000" b="0" i="1" u="none" strike="noStrike" cap="none">
                <a:solidFill>
                  <a:schemeClr val="dk1"/>
                </a:solidFill>
                <a:latin typeface="Calibri"/>
                <a:ea typeface="Calibri"/>
                <a:cs typeface="Calibri"/>
                <a:sym typeface="Calibri"/>
              </a:rPr>
              <a:t>If I don’t hear anything from the professor, then that means I did not get the position</a:t>
            </a:r>
            <a:endParaRPr/>
          </a:p>
          <a:p>
            <a:pPr marL="742950" marR="0" lvl="1" indent="-285750" algn="l" rtl="0">
              <a:spcBef>
                <a:spcPts val="0"/>
              </a:spcBef>
              <a:spcAft>
                <a:spcPts val="0"/>
              </a:spcAft>
              <a:buClr>
                <a:schemeClr val="dk1"/>
              </a:buClr>
              <a:buSzPts val="1800"/>
              <a:buFont typeface="Arial"/>
              <a:buChar char="•"/>
            </a:pPr>
            <a:r>
              <a:rPr lang="en-US" sz="1800" b="1" i="0" u="none" strike="noStrike" cap="none">
                <a:solidFill>
                  <a:schemeClr val="dk1"/>
                </a:solidFill>
                <a:latin typeface="Calibri"/>
                <a:ea typeface="Calibri"/>
                <a:cs typeface="Calibri"/>
                <a:sym typeface="Calibri"/>
              </a:rPr>
              <a:t>MYTH</a:t>
            </a:r>
            <a:endParaRPr/>
          </a:p>
          <a:p>
            <a:pPr marL="742950" marR="0" lvl="1" indent="-285750" algn="l" rtl="0">
              <a:spcBef>
                <a:spcPts val="0"/>
              </a:spcBef>
              <a:spcAft>
                <a:spcPts val="0"/>
              </a:spcAft>
              <a:buClr>
                <a:schemeClr val="dk1"/>
              </a:buClr>
              <a:buSzPts val="1800"/>
              <a:buFont typeface="Arial"/>
              <a:buChar char="•"/>
            </a:pPr>
            <a:r>
              <a:rPr lang="en-US" sz="1800" b="0" i="0" u="none" strike="noStrike" cap="none">
                <a:solidFill>
                  <a:schemeClr val="dk1"/>
                </a:solidFill>
                <a:latin typeface="Calibri"/>
                <a:ea typeface="Calibri"/>
                <a:cs typeface="Calibri"/>
                <a:sym typeface="Calibri"/>
              </a:rPr>
              <a:t>Professors are very busy, and emails usually get buried – Reach out to the professor again after 2 weeks if you have not heard back from him/her</a:t>
            </a:r>
            <a:endParaRPr/>
          </a:p>
          <a:p>
            <a:pPr marL="285750" marR="0" lvl="0" indent="-285750" algn="l" rtl="0">
              <a:spcBef>
                <a:spcPts val="0"/>
              </a:spcBef>
              <a:spcAft>
                <a:spcPts val="0"/>
              </a:spcAft>
              <a:buClr>
                <a:schemeClr val="dk1"/>
              </a:buClr>
              <a:buSzPts val="2000"/>
              <a:buFont typeface="Arial"/>
              <a:buChar char="•"/>
            </a:pPr>
            <a:r>
              <a:rPr lang="en-US" sz="2000" b="0" i="1" u="none" strike="noStrike" cap="none">
                <a:solidFill>
                  <a:schemeClr val="dk1"/>
                </a:solidFill>
                <a:latin typeface="Calibri"/>
                <a:ea typeface="Calibri"/>
                <a:cs typeface="Calibri"/>
                <a:sym typeface="Calibri"/>
              </a:rPr>
              <a:t>Its better to reach out to a professor when you are an upperclassman</a:t>
            </a:r>
            <a:endParaRPr/>
          </a:p>
          <a:p>
            <a:pPr marL="742950" marR="0" lvl="1" indent="-285750" algn="l" rtl="0">
              <a:spcBef>
                <a:spcPts val="0"/>
              </a:spcBef>
              <a:spcAft>
                <a:spcPts val="0"/>
              </a:spcAft>
              <a:buClr>
                <a:schemeClr val="dk1"/>
              </a:buClr>
              <a:buSzPts val="1800"/>
              <a:buFont typeface="Arial"/>
              <a:buChar char="•"/>
            </a:pPr>
            <a:r>
              <a:rPr lang="en-US" sz="1800" b="1" i="0" u="none" strike="noStrike" cap="none">
                <a:solidFill>
                  <a:schemeClr val="dk1"/>
                </a:solidFill>
                <a:latin typeface="Calibri"/>
                <a:ea typeface="Calibri"/>
                <a:cs typeface="Calibri"/>
                <a:sym typeface="Calibri"/>
              </a:rPr>
              <a:t>MYTH</a:t>
            </a:r>
            <a:endParaRPr/>
          </a:p>
          <a:p>
            <a:pPr marL="742950" marR="0" lvl="1" indent="-285750" algn="l" rtl="0">
              <a:spcBef>
                <a:spcPts val="0"/>
              </a:spcBef>
              <a:spcAft>
                <a:spcPts val="0"/>
              </a:spcAft>
              <a:buClr>
                <a:schemeClr val="dk1"/>
              </a:buClr>
              <a:buSzPts val="1800"/>
              <a:buFont typeface="Arial"/>
              <a:buChar char="•"/>
            </a:pPr>
            <a:r>
              <a:rPr lang="en-US" sz="1800" b="0" i="0" u="none" strike="noStrike" cap="none">
                <a:solidFill>
                  <a:schemeClr val="dk1"/>
                </a:solidFill>
                <a:latin typeface="Calibri"/>
                <a:ea typeface="Calibri"/>
                <a:cs typeface="Calibri"/>
                <a:sym typeface="Calibri"/>
              </a:rPr>
              <a:t>Though you want to wait until you feel comfortable with your class load and extracurriculars, its never too early to reach out. Also, conversely it is never too late. If you find research that piques your interest, reach out to the professor for a meeting.</a:t>
            </a:r>
            <a:endParaRPr/>
          </a:p>
          <a:p>
            <a:pPr marL="285750" marR="0" lvl="0" indent="-285750" algn="l" rtl="0">
              <a:spcBef>
                <a:spcPts val="0"/>
              </a:spcBef>
              <a:spcAft>
                <a:spcPts val="0"/>
              </a:spcAft>
              <a:buClr>
                <a:schemeClr val="dk1"/>
              </a:buClr>
              <a:buSzPts val="1800"/>
              <a:buFont typeface="Arial"/>
              <a:buChar char="•"/>
            </a:pPr>
            <a:r>
              <a:rPr lang="en-US" sz="1800" b="0" i="1" u="none" strike="noStrike" cap="none">
                <a:solidFill>
                  <a:schemeClr val="dk1"/>
                </a:solidFill>
                <a:latin typeface="Calibri"/>
                <a:ea typeface="Calibri"/>
                <a:cs typeface="Calibri"/>
                <a:sym typeface="Calibri"/>
              </a:rPr>
              <a:t>Students should choose research in their major.</a:t>
            </a:r>
            <a:endParaRPr/>
          </a:p>
          <a:p>
            <a:pPr marL="742950" marR="0" lvl="1" indent="-285750" algn="l" rtl="0">
              <a:spcBef>
                <a:spcPts val="0"/>
              </a:spcBef>
              <a:spcAft>
                <a:spcPts val="0"/>
              </a:spcAft>
              <a:buClr>
                <a:schemeClr val="dk1"/>
              </a:buClr>
              <a:buSzPts val="1800"/>
              <a:buFont typeface="Arial"/>
              <a:buChar char="•"/>
            </a:pPr>
            <a:r>
              <a:rPr lang="en-US" sz="1800" b="1" i="0" u="none" strike="noStrike" cap="none">
                <a:solidFill>
                  <a:schemeClr val="dk1"/>
                </a:solidFill>
                <a:latin typeface="Calibri"/>
                <a:ea typeface="Calibri"/>
                <a:cs typeface="Calibri"/>
                <a:sym typeface="Calibri"/>
              </a:rPr>
              <a:t>MYTH</a:t>
            </a:r>
            <a:endParaRPr/>
          </a:p>
          <a:p>
            <a:pPr marL="742950" marR="0" lvl="1" indent="-285750" algn="l" rtl="0">
              <a:spcBef>
                <a:spcPts val="0"/>
              </a:spcBef>
              <a:spcAft>
                <a:spcPts val="0"/>
              </a:spcAft>
              <a:buClr>
                <a:schemeClr val="dk1"/>
              </a:buClr>
              <a:buSzPts val="1800"/>
              <a:buFont typeface="Arial"/>
              <a:buChar char="•"/>
            </a:pPr>
            <a:r>
              <a:rPr lang="en-US" sz="1800" b="0" i="0" u="none" strike="noStrike" cap="none">
                <a:solidFill>
                  <a:schemeClr val="dk1"/>
                </a:solidFill>
                <a:latin typeface="Calibri"/>
                <a:ea typeface="Calibri"/>
                <a:cs typeface="Calibri"/>
                <a:sym typeface="Calibri"/>
              </a:rPr>
              <a:t>Don’t limit your search for research to your major. There are many interdisciplinary and collaborative work going on across the UW. Find something that makes you curious and don’t be afraid to go outside your comfort zone.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Arial"/>
              <a:buNone/>
            </a:pPr>
            <a:r>
              <a:rPr lang="en-US">
                <a:latin typeface="Arial"/>
                <a:ea typeface="Arial"/>
                <a:cs typeface="Arial"/>
                <a:sym typeface="Arial"/>
              </a:rPr>
              <a:t>Helpful Resources</a:t>
            </a:r>
            <a:endParaRPr/>
          </a:p>
        </p:txBody>
      </p:sp>
      <p:sp>
        <p:nvSpPr>
          <p:cNvPr id="110" name="Google Shape;110;p2"/>
          <p:cNvSpPr txBox="1">
            <a:spLocks noGrp="1"/>
          </p:cNvSpPr>
          <p:nvPr>
            <p:ph type="body" idx="1"/>
          </p:nvPr>
        </p:nvSpPr>
        <p:spPr>
          <a:xfrm>
            <a:off x="2179320" y="1480457"/>
            <a:ext cx="7661366" cy="4920343"/>
          </a:xfrm>
          <a:prstGeom prst="rect">
            <a:avLst/>
          </a:prstGeom>
          <a:noFill/>
          <a:ln>
            <a:noFill/>
          </a:ln>
        </p:spPr>
        <p:txBody>
          <a:bodyPr spcFirstLastPara="1" wrap="square" lIns="91425" tIns="45700" rIns="91425" bIns="45700" anchor="t" anchorCtr="0">
            <a:normAutofit/>
          </a:bodyPr>
          <a:lstStyle/>
          <a:p>
            <a:pPr marL="342900" marR="0" lvl="0" indent="-342900" algn="l" rtl="0">
              <a:lnSpc>
                <a:spcPct val="107000"/>
              </a:lnSpc>
              <a:spcBef>
                <a:spcPts val="0"/>
              </a:spcBef>
              <a:spcAft>
                <a:spcPts val="0"/>
              </a:spcAft>
              <a:buClr>
                <a:schemeClr val="dk1"/>
              </a:buClr>
              <a:buSzPts val="1800"/>
              <a:buFont typeface="Noto Sans Symbols"/>
              <a:buChar char="∙"/>
            </a:pPr>
            <a:r>
              <a:rPr lang="en-US" sz="1800">
                <a:latin typeface="Calibri"/>
                <a:ea typeface="Calibri"/>
                <a:cs typeface="Calibri"/>
                <a:sym typeface="Calibri"/>
              </a:rPr>
              <a:t>URP website </a:t>
            </a:r>
            <a:endParaRPr/>
          </a:p>
          <a:p>
            <a:pPr marL="742950" marR="0" lvl="1" indent="-285750" algn="l" rtl="0">
              <a:lnSpc>
                <a:spcPct val="107000"/>
              </a:lnSpc>
              <a:spcBef>
                <a:spcPts val="0"/>
              </a:spcBef>
              <a:spcAft>
                <a:spcPts val="0"/>
              </a:spcAft>
              <a:buClr>
                <a:schemeClr val="dk1"/>
              </a:buClr>
              <a:buSzPts val="1600"/>
              <a:buFont typeface="Courier New"/>
              <a:buChar char="o"/>
            </a:pPr>
            <a:r>
              <a:rPr lang="en-US" sz="1600" u="sng">
                <a:solidFill>
                  <a:schemeClr val="hlink"/>
                </a:solidFill>
                <a:latin typeface="Calibri"/>
                <a:ea typeface="Calibri"/>
                <a:cs typeface="Calibri"/>
                <a:sym typeface="Calibri"/>
                <a:hlinkClick r:id="rId3"/>
              </a:rPr>
              <a:t>https://www.washington.edu/undergradresearch/students/find/</a:t>
            </a:r>
            <a:endParaRPr sz="1600">
              <a:latin typeface="Calibri"/>
              <a:ea typeface="Calibri"/>
              <a:cs typeface="Calibri"/>
              <a:sym typeface="Calibri"/>
            </a:endParaRPr>
          </a:p>
          <a:p>
            <a:pPr marL="342900" marR="0" lvl="0" indent="-342900" algn="l" rtl="0">
              <a:lnSpc>
                <a:spcPct val="107000"/>
              </a:lnSpc>
              <a:spcBef>
                <a:spcPts val="0"/>
              </a:spcBef>
              <a:spcAft>
                <a:spcPts val="0"/>
              </a:spcAft>
              <a:buClr>
                <a:schemeClr val="dk1"/>
              </a:buClr>
              <a:buSzPts val="1800"/>
              <a:buFont typeface="Noto Sans Symbols"/>
              <a:buChar char="∙"/>
            </a:pPr>
            <a:r>
              <a:rPr lang="en-US" sz="1800">
                <a:latin typeface="Calibri"/>
                <a:ea typeface="Calibri"/>
                <a:cs typeface="Calibri"/>
                <a:sym typeface="Calibri"/>
              </a:rPr>
              <a:t>UW Libraries </a:t>
            </a:r>
            <a:endParaRPr/>
          </a:p>
          <a:p>
            <a:pPr marL="742950" marR="0" lvl="1" indent="-285750" algn="l" rtl="0">
              <a:lnSpc>
                <a:spcPct val="107000"/>
              </a:lnSpc>
              <a:spcBef>
                <a:spcPts val="0"/>
              </a:spcBef>
              <a:spcAft>
                <a:spcPts val="0"/>
              </a:spcAft>
              <a:buClr>
                <a:schemeClr val="dk1"/>
              </a:buClr>
              <a:buSzPts val="1600"/>
              <a:buFont typeface="Courier New"/>
              <a:buChar char="o"/>
            </a:pPr>
            <a:r>
              <a:rPr lang="en-US" sz="1600" u="sng">
                <a:solidFill>
                  <a:schemeClr val="hlink"/>
                </a:solidFill>
                <a:latin typeface="Calibri"/>
                <a:ea typeface="Calibri"/>
                <a:cs typeface="Calibri"/>
                <a:sym typeface="Calibri"/>
                <a:hlinkClick r:id="rId4"/>
              </a:rPr>
              <a:t>https://canvas.uw.edu/courses/1388650</a:t>
            </a:r>
            <a:r>
              <a:rPr lang="en-US" sz="1600"/>
              <a:t> </a:t>
            </a:r>
            <a:endParaRPr sz="1600">
              <a:latin typeface="Calibri"/>
              <a:ea typeface="Calibri"/>
              <a:cs typeface="Calibri"/>
              <a:sym typeface="Calibri"/>
            </a:endParaRPr>
          </a:p>
          <a:p>
            <a:pPr marL="342900" marR="0" lvl="0" indent="-342900" algn="l" rtl="0">
              <a:lnSpc>
                <a:spcPct val="107000"/>
              </a:lnSpc>
              <a:spcBef>
                <a:spcPts val="0"/>
              </a:spcBef>
              <a:spcAft>
                <a:spcPts val="0"/>
              </a:spcAft>
              <a:buClr>
                <a:schemeClr val="dk1"/>
              </a:buClr>
              <a:buSzPts val="1800"/>
              <a:buFont typeface="Noto Sans Symbols"/>
              <a:buChar char="∙"/>
            </a:pPr>
            <a:r>
              <a:rPr lang="en-US" sz="1800">
                <a:latin typeface="Calibri"/>
                <a:ea typeface="Calibri"/>
                <a:cs typeface="Calibri"/>
                <a:sym typeface="Calibri"/>
              </a:rPr>
              <a:t>Scholarships and Funding Opportunities</a:t>
            </a:r>
            <a:endParaRPr/>
          </a:p>
          <a:p>
            <a:pPr marL="742950" marR="0" lvl="1" indent="-285750" algn="l" rtl="0">
              <a:lnSpc>
                <a:spcPct val="107000"/>
              </a:lnSpc>
              <a:spcBef>
                <a:spcPts val="0"/>
              </a:spcBef>
              <a:spcAft>
                <a:spcPts val="0"/>
              </a:spcAft>
              <a:buClr>
                <a:schemeClr val="dk1"/>
              </a:buClr>
              <a:buSzPts val="1600"/>
              <a:buFont typeface="Courier New"/>
              <a:buChar char="o"/>
            </a:pPr>
            <a:r>
              <a:rPr lang="en-US" sz="1600">
                <a:latin typeface="Calibri"/>
                <a:ea typeface="Calibri"/>
                <a:cs typeface="Calibri"/>
                <a:sym typeface="Calibri"/>
              </a:rPr>
              <a:t>Mary Gates Scholarship </a:t>
            </a:r>
            <a:endParaRPr/>
          </a:p>
          <a:p>
            <a:pPr marL="742950" marR="0" lvl="1" indent="-285750" algn="l" rtl="0">
              <a:lnSpc>
                <a:spcPct val="107000"/>
              </a:lnSpc>
              <a:spcBef>
                <a:spcPts val="0"/>
              </a:spcBef>
              <a:spcAft>
                <a:spcPts val="0"/>
              </a:spcAft>
              <a:buClr>
                <a:schemeClr val="dk1"/>
              </a:buClr>
              <a:buSzPts val="1600"/>
              <a:buFont typeface="Courier New"/>
              <a:buChar char="o"/>
            </a:pPr>
            <a:r>
              <a:rPr lang="en-US" sz="1600">
                <a:latin typeface="Calibri"/>
                <a:ea typeface="Calibri"/>
                <a:cs typeface="Calibri"/>
                <a:sym typeface="Calibri"/>
              </a:rPr>
              <a:t>Washington Research Foundation Fellowships</a:t>
            </a:r>
            <a:endParaRPr/>
          </a:p>
          <a:p>
            <a:pPr marL="742950" marR="0" lvl="1" indent="-285750" algn="l" rtl="0">
              <a:lnSpc>
                <a:spcPct val="107000"/>
              </a:lnSpc>
              <a:spcBef>
                <a:spcPts val="0"/>
              </a:spcBef>
              <a:spcAft>
                <a:spcPts val="0"/>
              </a:spcAft>
              <a:buClr>
                <a:schemeClr val="dk1"/>
              </a:buClr>
              <a:buSzPts val="1600"/>
              <a:buFont typeface="Courier New"/>
              <a:buChar char="o"/>
            </a:pPr>
            <a:r>
              <a:rPr lang="en-US" sz="1600" u="sng">
                <a:solidFill>
                  <a:schemeClr val="hlink"/>
                </a:solidFill>
                <a:latin typeface="Calibri"/>
                <a:ea typeface="Calibri"/>
                <a:cs typeface="Calibri"/>
                <a:sym typeface="Calibri"/>
                <a:hlinkClick r:id="rId5"/>
              </a:rPr>
              <a:t>https://www.washington.edu/undergradresearch/students/funding/</a:t>
            </a:r>
            <a:endParaRPr sz="1600">
              <a:latin typeface="Calibri"/>
              <a:ea typeface="Calibri"/>
              <a:cs typeface="Calibri"/>
              <a:sym typeface="Calibri"/>
            </a:endParaRPr>
          </a:p>
          <a:p>
            <a:pPr marL="342900" marR="0" lvl="0" indent="-342900" algn="l" rtl="0">
              <a:lnSpc>
                <a:spcPct val="107000"/>
              </a:lnSpc>
              <a:spcBef>
                <a:spcPts val="0"/>
              </a:spcBef>
              <a:spcAft>
                <a:spcPts val="0"/>
              </a:spcAft>
              <a:buClr>
                <a:schemeClr val="dk1"/>
              </a:buClr>
              <a:buSzPts val="1800"/>
              <a:buFont typeface="Noto Sans Symbols"/>
              <a:buChar char="∙"/>
            </a:pPr>
            <a:r>
              <a:rPr lang="en-US" sz="1800">
                <a:latin typeface="Calibri"/>
                <a:ea typeface="Calibri"/>
                <a:cs typeface="Calibri"/>
                <a:sym typeface="Calibri"/>
              </a:rPr>
              <a:t>REU experiences </a:t>
            </a:r>
            <a:r>
              <a:rPr lang="en-US" sz="1600" u="sng">
                <a:solidFill>
                  <a:schemeClr val="hlink"/>
                </a:solidFill>
                <a:latin typeface="Calibri"/>
                <a:ea typeface="Calibri"/>
                <a:cs typeface="Calibri"/>
                <a:sym typeface="Calibri"/>
                <a:hlinkClick r:id="rId6"/>
              </a:rPr>
              <a:t>https://www.washington.edu/undergradresearch/summer/summer-beyond-uw/</a:t>
            </a:r>
            <a:endParaRPr sz="1600">
              <a:latin typeface="Calibri"/>
              <a:ea typeface="Calibri"/>
              <a:cs typeface="Calibri"/>
              <a:sym typeface="Calibri"/>
            </a:endParaRPr>
          </a:p>
          <a:p>
            <a:pPr marL="742950" marR="0" lvl="1" indent="-285750" algn="l" rtl="0">
              <a:lnSpc>
                <a:spcPct val="107000"/>
              </a:lnSpc>
              <a:spcBef>
                <a:spcPts val="0"/>
              </a:spcBef>
              <a:spcAft>
                <a:spcPts val="0"/>
              </a:spcAft>
              <a:buClr>
                <a:schemeClr val="dk1"/>
              </a:buClr>
              <a:buSzPts val="1600"/>
              <a:buFont typeface="Courier New"/>
              <a:buChar char="o"/>
            </a:pPr>
            <a:r>
              <a:rPr lang="en-US" sz="1600" u="sng">
                <a:solidFill>
                  <a:schemeClr val="hlink"/>
                </a:solidFill>
                <a:latin typeface="Calibri"/>
                <a:ea typeface="Calibri"/>
                <a:cs typeface="Calibri"/>
                <a:sym typeface="Calibri"/>
                <a:hlinkClick r:id="rId7"/>
              </a:rPr>
              <a:t>https://www.cei.washington.edu/education/undergraduate-students/reu/</a:t>
            </a:r>
            <a:endParaRPr sz="1600">
              <a:latin typeface="Calibri"/>
              <a:ea typeface="Calibri"/>
              <a:cs typeface="Calibri"/>
              <a:sym typeface="Calibri"/>
            </a:endParaRPr>
          </a:p>
          <a:p>
            <a:pPr marL="742950" marR="0" lvl="1" indent="-285750" algn="l" rtl="0">
              <a:lnSpc>
                <a:spcPct val="107000"/>
              </a:lnSpc>
              <a:spcBef>
                <a:spcPts val="0"/>
              </a:spcBef>
              <a:spcAft>
                <a:spcPts val="0"/>
              </a:spcAft>
              <a:buClr>
                <a:schemeClr val="dk1"/>
              </a:buClr>
              <a:buSzPts val="1600"/>
              <a:buFont typeface="Courier New"/>
              <a:buChar char="o"/>
            </a:pPr>
            <a:r>
              <a:rPr lang="en-US" sz="1600" u="sng">
                <a:solidFill>
                  <a:schemeClr val="hlink"/>
                </a:solidFill>
                <a:latin typeface="Calibri"/>
                <a:ea typeface="Calibri"/>
                <a:cs typeface="Calibri"/>
                <a:sym typeface="Calibri"/>
                <a:hlinkClick r:id="rId8"/>
              </a:rPr>
              <a:t>https://uwmemc.org/education/programs/reu/</a:t>
            </a:r>
            <a:endParaRPr sz="1600">
              <a:latin typeface="Calibri"/>
              <a:ea typeface="Calibri"/>
              <a:cs typeface="Calibri"/>
              <a:sym typeface="Calibri"/>
            </a:endParaRPr>
          </a:p>
          <a:p>
            <a:pPr marL="342900" marR="0" lvl="0" indent="-342900" algn="l" rtl="0">
              <a:lnSpc>
                <a:spcPct val="107000"/>
              </a:lnSpc>
              <a:spcBef>
                <a:spcPts val="0"/>
              </a:spcBef>
              <a:spcAft>
                <a:spcPts val="0"/>
              </a:spcAft>
              <a:buClr>
                <a:schemeClr val="dk1"/>
              </a:buClr>
              <a:buSzPts val="1800"/>
              <a:buFont typeface="Noto Sans Symbols"/>
              <a:buChar char="∙"/>
            </a:pPr>
            <a:r>
              <a:rPr lang="en-US" sz="1800">
                <a:latin typeface="Calibri"/>
                <a:ea typeface="Calibri"/>
                <a:cs typeface="Calibri"/>
                <a:sym typeface="Calibri"/>
              </a:rPr>
              <a:t>Research Opportunities</a:t>
            </a:r>
            <a:endParaRPr/>
          </a:p>
          <a:p>
            <a:pPr marL="742950" marR="0" lvl="1" indent="-285750" algn="l" rtl="0">
              <a:lnSpc>
                <a:spcPct val="107000"/>
              </a:lnSpc>
              <a:spcBef>
                <a:spcPts val="0"/>
              </a:spcBef>
              <a:spcAft>
                <a:spcPts val="0"/>
              </a:spcAft>
              <a:buClr>
                <a:schemeClr val="dk1"/>
              </a:buClr>
              <a:buSzPts val="1600"/>
              <a:buFont typeface="Courier New"/>
              <a:buChar char="o"/>
            </a:pPr>
            <a:r>
              <a:rPr lang="en-US" sz="1600">
                <a:latin typeface="Calibri"/>
                <a:ea typeface="Calibri"/>
                <a:cs typeface="Calibri"/>
                <a:sym typeface="Calibri"/>
              </a:rPr>
              <a:t>Institute for Protein Design</a:t>
            </a:r>
            <a:endParaRPr/>
          </a:p>
          <a:p>
            <a:pPr marL="1143000" marR="0" lvl="2" indent="-228600" algn="l" rtl="0">
              <a:lnSpc>
                <a:spcPct val="107000"/>
              </a:lnSpc>
              <a:spcBef>
                <a:spcPts val="0"/>
              </a:spcBef>
              <a:spcAft>
                <a:spcPts val="0"/>
              </a:spcAft>
              <a:buClr>
                <a:schemeClr val="dk1"/>
              </a:buClr>
              <a:buSzPts val="1600"/>
              <a:buFont typeface="Noto Sans Symbols"/>
              <a:buChar char="▪"/>
            </a:pPr>
            <a:r>
              <a:rPr lang="en-US" sz="1600" u="sng">
                <a:solidFill>
                  <a:schemeClr val="hlink"/>
                </a:solidFill>
                <a:latin typeface="Calibri"/>
                <a:ea typeface="Calibri"/>
                <a:cs typeface="Calibri"/>
                <a:sym typeface="Calibri"/>
                <a:hlinkClick r:id="rId9"/>
              </a:rPr>
              <a:t>https://www.ipd.uw.edu/join-us/</a:t>
            </a:r>
            <a:endParaRPr sz="1600">
              <a:latin typeface="Calibri"/>
              <a:ea typeface="Calibri"/>
              <a:cs typeface="Calibri"/>
              <a:sym typeface="Calibri"/>
            </a:endParaRPr>
          </a:p>
          <a:p>
            <a:pPr marL="742950" marR="0" lvl="1" indent="-285750" algn="l" rtl="0">
              <a:lnSpc>
                <a:spcPct val="107000"/>
              </a:lnSpc>
              <a:spcBef>
                <a:spcPts val="0"/>
              </a:spcBef>
              <a:spcAft>
                <a:spcPts val="0"/>
              </a:spcAft>
              <a:buClr>
                <a:schemeClr val="dk1"/>
              </a:buClr>
              <a:buSzPts val="1600"/>
              <a:buFont typeface="Courier New"/>
              <a:buChar char="o"/>
            </a:pPr>
            <a:r>
              <a:rPr lang="en-US" sz="1600" u="sng">
                <a:solidFill>
                  <a:schemeClr val="hlink"/>
                </a:solidFill>
                <a:latin typeface="Calibri"/>
                <a:ea typeface="Calibri"/>
                <a:cs typeface="Calibri"/>
                <a:sym typeface="Calibri"/>
                <a:hlinkClick r:id="rId10"/>
              </a:rPr>
              <a:t>https://new.expo.uw.edu/expo/login</a:t>
            </a:r>
            <a:endParaRPr sz="1600">
              <a:latin typeface="Calibri"/>
              <a:ea typeface="Calibri"/>
              <a:cs typeface="Calibri"/>
              <a:sym typeface="Calibri"/>
            </a:endParaRPr>
          </a:p>
        </p:txBody>
      </p:sp>
      <p:pic>
        <p:nvPicPr>
          <p:cNvPr id="111" name="Google Shape;111;p2" descr="A picture containing shape&#10;&#10;Description automatically generated"/>
          <p:cNvPicPr preferRelativeResize="0"/>
          <p:nvPr/>
        </p:nvPicPr>
        <p:blipFill rotWithShape="1">
          <a:blip r:embed="rId11">
            <a:alphaModFix/>
          </a:blip>
          <a:srcRect l="509" t="3484" r="89211" b="16181"/>
          <a:stretch/>
        </p:blipFill>
        <p:spPr>
          <a:xfrm flipH="1">
            <a:off x="8708" y="672736"/>
            <a:ext cx="1341120" cy="5512527"/>
          </a:xfrm>
          <a:prstGeom prst="rect">
            <a:avLst/>
          </a:prstGeom>
          <a:noFill/>
          <a:ln>
            <a:noFill/>
          </a:ln>
        </p:spPr>
      </p:pic>
      <p:pic>
        <p:nvPicPr>
          <p:cNvPr id="112" name="Google Shape;112;p2" descr="A picture containing shape&#10;&#10;Description automatically generated"/>
          <p:cNvPicPr preferRelativeResize="0"/>
          <p:nvPr/>
        </p:nvPicPr>
        <p:blipFill rotWithShape="1">
          <a:blip r:embed="rId11">
            <a:alphaModFix/>
          </a:blip>
          <a:srcRect t="3484" r="89211" b="16181"/>
          <a:stretch/>
        </p:blipFill>
        <p:spPr>
          <a:xfrm flipH="1">
            <a:off x="10784388" y="672735"/>
            <a:ext cx="1407613" cy="5512527"/>
          </a:xfrm>
          <a:prstGeom prst="rect">
            <a:avLst/>
          </a:prstGeom>
          <a:noFill/>
          <a:ln>
            <a:noFill/>
          </a:ln>
        </p:spPr>
      </p:pic>
      <p:pic>
        <p:nvPicPr>
          <p:cNvPr id="113" name="Google Shape;113;p2" descr="A picture containing food, drawing&#10;&#10;Description automatically generated"/>
          <p:cNvPicPr preferRelativeResize="0"/>
          <p:nvPr/>
        </p:nvPicPr>
        <p:blipFill rotWithShape="1">
          <a:blip r:embed="rId12">
            <a:alphaModFix/>
          </a:blip>
          <a:srcRect/>
          <a:stretch/>
        </p:blipFill>
        <p:spPr>
          <a:xfrm>
            <a:off x="3172968" y="6203088"/>
            <a:ext cx="5846063" cy="82247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gd5575d35f4_0_17"/>
          <p:cNvSpPr txBox="1">
            <a:spLocks noGrp="1"/>
          </p:cNvSpPr>
          <p:nvPr>
            <p:ph type="title"/>
          </p:nvPr>
        </p:nvSpPr>
        <p:spPr>
          <a:xfrm>
            <a:off x="838200" y="138025"/>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Arial"/>
              <a:buNone/>
            </a:pPr>
            <a:r>
              <a:rPr lang="en-US">
                <a:latin typeface="Arial"/>
                <a:ea typeface="Arial"/>
                <a:cs typeface="Arial"/>
                <a:sym typeface="Arial"/>
              </a:rPr>
              <a:t>Example email template</a:t>
            </a:r>
            <a:endParaRPr/>
          </a:p>
        </p:txBody>
      </p:sp>
      <p:pic>
        <p:nvPicPr>
          <p:cNvPr id="121" name="Google Shape;121;gd5575d35f4_0_17" descr="A picture containing shape&#10;&#10;Description automatically generated"/>
          <p:cNvPicPr preferRelativeResize="0"/>
          <p:nvPr/>
        </p:nvPicPr>
        <p:blipFill rotWithShape="1">
          <a:blip r:embed="rId3">
            <a:alphaModFix/>
          </a:blip>
          <a:srcRect l="509" t="3486" r="89211" b="16179"/>
          <a:stretch/>
        </p:blipFill>
        <p:spPr>
          <a:xfrm flipH="1">
            <a:off x="8706" y="672736"/>
            <a:ext cx="1341122" cy="5512526"/>
          </a:xfrm>
          <a:prstGeom prst="rect">
            <a:avLst/>
          </a:prstGeom>
          <a:noFill/>
          <a:ln>
            <a:noFill/>
          </a:ln>
        </p:spPr>
      </p:pic>
      <p:pic>
        <p:nvPicPr>
          <p:cNvPr id="122" name="Google Shape;122;gd5575d35f4_0_17" descr="A picture containing shape&#10;&#10;Description automatically generated"/>
          <p:cNvPicPr preferRelativeResize="0"/>
          <p:nvPr/>
        </p:nvPicPr>
        <p:blipFill rotWithShape="1">
          <a:blip r:embed="rId3">
            <a:alphaModFix/>
          </a:blip>
          <a:srcRect t="3486" r="89211" b="16179"/>
          <a:stretch/>
        </p:blipFill>
        <p:spPr>
          <a:xfrm flipH="1">
            <a:off x="10784391" y="672735"/>
            <a:ext cx="1407610" cy="5512526"/>
          </a:xfrm>
          <a:prstGeom prst="rect">
            <a:avLst/>
          </a:prstGeom>
          <a:noFill/>
          <a:ln>
            <a:noFill/>
          </a:ln>
        </p:spPr>
      </p:pic>
      <p:pic>
        <p:nvPicPr>
          <p:cNvPr id="123" name="Google Shape;123;gd5575d35f4_0_17" descr="A picture containing food, drawing&#10;&#10;Description automatically generated"/>
          <p:cNvPicPr preferRelativeResize="0"/>
          <p:nvPr/>
        </p:nvPicPr>
        <p:blipFill rotWithShape="1">
          <a:blip r:embed="rId4">
            <a:alphaModFix/>
          </a:blip>
          <a:srcRect/>
          <a:stretch/>
        </p:blipFill>
        <p:spPr>
          <a:xfrm>
            <a:off x="3172968" y="6203088"/>
            <a:ext cx="5846063" cy="822472"/>
          </a:xfrm>
          <a:prstGeom prst="rect">
            <a:avLst/>
          </a:prstGeom>
          <a:noFill/>
          <a:ln>
            <a:noFill/>
          </a:ln>
        </p:spPr>
      </p:pic>
      <p:pic>
        <p:nvPicPr>
          <p:cNvPr id="125" name="Google Shape;125;gd5575d35f4_0_17"/>
          <p:cNvPicPr preferRelativeResize="0"/>
          <p:nvPr/>
        </p:nvPicPr>
        <p:blipFill>
          <a:blip r:embed="rId5">
            <a:alphaModFix/>
          </a:blip>
          <a:stretch>
            <a:fillRect/>
          </a:stretch>
        </p:blipFill>
        <p:spPr>
          <a:xfrm>
            <a:off x="2624350" y="1262500"/>
            <a:ext cx="7149749" cy="47371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gd07fc0d8fa_0_0"/>
          <p:cNvSpPr txBox="1">
            <a:spLocks noGrp="1"/>
          </p:cNvSpPr>
          <p:nvPr>
            <p:ph type="title"/>
          </p:nvPr>
        </p:nvSpPr>
        <p:spPr>
          <a:xfrm>
            <a:off x="870268" y="60164"/>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a:t>Contacts</a:t>
            </a:r>
            <a:endParaRPr/>
          </a:p>
        </p:txBody>
      </p:sp>
      <p:pic>
        <p:nvPicPr>
          <p:cNvPr id="131" name="Google Shape;131;gd07fc0d8fa_0_0" descr="A picture containing shape&#10;&#10;Description automatically generated"/>
          <p:cNvPicPr preferRelativeResize="0"/>
          <p:nvPr/>
        </p:nvPicPr>
        <p:blipFill rotWithShape="1">
          <a:blip r:embed="rId3">
            <a:alphaModFix/>
          </a:blip>
          <a:srcRect t="3486" r="89211" b="16179"/>
          <a:stretch/>
        </p:blipFill>
        <p:spPr>
          <a:xfrm flipH="1">
            <a:off x="10784389" y="672736"/>
            <a:ext cx="1407610" cy="5512526"/>
          </a:xfrm>
          <a:prstGeom prst="rect">
            <a:avLst/>
          </a:prstGeom>
          <a:noFill/>
          <a:ln>
            <a:noFill/>
          </a:ln>
        </p:spPr>
      </p:pic>
      <p:pic>
        <p:nvPicPr>
          <p:cNvPr id="132" name="Google Shape;132;gd07fc0d8fa_0_0" descr="A picture containing shape&#10;&#10;Description automatically generated"/>
          <p:cNvPicPr preferRelativeResize="0"/>
          <p:nvPr/>
        </p:nvPicPr>
        <p:blipFill rotWithShape="1">
          <a:blip r:embed="rId3">
            <a:alphaModFix/>
          </a:blip>
          <a:srcRect t="3486" r="89211" b="16179"/>
          <a:stretch/>
        </p:blipFill>
        <p:spPr>
          <a:xfrm flipH="1">
            <a:off x="3" y="672736"/>
            <a:ext cx="1407610" cy="5512526"/>
          </a:xfrm>
          <a:prstGeom prst="rect">
            <a:avLst/>
          </a:prstGeom>
          <a:noFill/>
          <a:ln>
            <a:noFill/>
          </a:ln>
        </p:spPr>
      </p:pic>
      <p:pic>
        <p:nvPicPr>
          <p:cNvPr id="133" name="Google Shape;133;gd07fc0d8fa_0_0" descr="A picture containing food, drawing&#10;&#10;Description automatically generated"/>
          <p:cNvPicPr preferRelativeResize="0"/>
          <p:nvPr/>
        </p:nvPicPr>
        <p:blipFill rotWithShape="1">
          <a:blip r:embed="rId4">
            <a:alphaModFix/>
          </a:blip>
          <a:srcRect/>
          <a:stretch/>
        </p:blipFill>
        <p:spPr>
          <a:xfrm>
            <a:off x="3172968" y="6203088"/>
            <a:ext cx="5846063" cy="822472"/>
          </a:xfrm>
          <a:prstGeom prst="rect">
            <a:avLst/>
          </a:prstGeom>
          <a:noFill/>
          <a:ln>
            <a:noFill/>
          </a:ln>
        </p:spPr>
      </p:pic>
      <p:sp>
        <p:nvSpPr>
          <p:cNvPr id="135" name="Google Shape;135;gd07fc0d8fa_0_0"/>
          <p:cNvSpPr txBox="1"/>
          <p:nvPr/>
        </p:nvSpPr>
        <p:spPr>
          <a:xfrm>
            <a:off x="1558835" y="1014617"/>
            <a:ext cx="9312600" cy="3140100"/>
          </a:xfrm>
          <a:prstGeom prst="rect">
            <a:avLst/>
          </a:prstGeom>
          <a:noFill/>
          <a:ln>
            <a:noFill/>
          </a:ln>
        </p:spPr>
        <p:txBody>
          <a:bodyPr spcFirstLastPara="1" wrap="square" lIns="91425" tIns="45700" rIns="91425" bIns="45700" anchor="t" anchorCtr="0">
            <a:spAutoFit/>
          </a:bodyPr>
          <a:lstStyle/>
          <a:p>
            <a:pPr marL="457200" marR="0" lvl="0" indent="0" algn="l" rtl="0">
              <a:spcBef>
                <a:spcPts val="0"/>
              </a:spcBef>
              <a:spcAft>
                <a:spcPts val="0"/>
              </a:spcAft>
              <a:buNone/>
            </a:pPr>
            <a:r>
              <a:rPr lang="en-US" sz="2200">
                <a:solidFill>
                  <a:schemeClr val="dk1"/>
                </a:solidFill>
              </a:rPr>
              <a:t>Feel free to contact us with any questions!</a:t>
            </a:r>
            <a:endParaRPr sz="2200">
              <a:solidFill>
                <a:schemeClr val="dk1"/>
              </a:solidFill>
            </a:endParaRPr>
          </a:p>
          <a:p>
            <a:pPr marL="457200" marR="0" lvl="0" indent="0" algn="l" rtl="0">
              <a:spcBef>
                <a:spcPts val="0"/>
              </a:spcBef>
              <a:spcAft>
                <a:spcPts val="0"/>
              </a:spcAft>
              <a:buNone/>
            </a:pPr>
            <a:endParaRPr sz="2200">
              <a:solidFill>
                <a:schemeClr val="dk1"/>
              </a:solidFill>
            </a:endParaRPr>
          </a:p>
          <a:p>
            <a:pPr marL="285750" marR="0" lvl="0" indent="-298450" algn="l" rtl="0">
              <a:spcBef>
                <a:spcPts val="0"/>
              </a:spcBef>
              <a:spcAft>
                <a:spcPts val="0"/>
              </a:spcAft>
              <a:buClr>
                <a:schemeClr val="dk1"/>
              </a:buClr>
              <a:buSzPts val="2200"/>
              <a:buChar char="•"/>
            </a:pPr>
            <a:r>
              <a:rPr lang="en-US" sz="2200">
                <a:solidFill>
                  <a:schemeClr val="dk1"/>
                </a:solidFill>
              </a:rPr>
              <a:t>MolES Outreach Chair: Phuong Nguyen: </a:t>
            </a:r>
            <a:r>
              <a:rPr lang="en-US" sz="2200" u="sng">
                <a:solidFill>
                  <a:schemeClr val="hlink"/>
                </a:solidFill>
                <a:hlinkClick r:id="rId5"/>
              </a:rPr>
              <a:t>nguyennp@uw.edu</a:t>
            </a:r>
            <a:r>
              <a:rPr lang="en-US" sz="2200">
                <a:solidFill>
                  <a:schemeClr val="dk1"/>
                </a:solidFill>
              </a:rPr>
              <a:t> </a:t>
            </a:r>
            <a:endParaRPr sz="2200">
              <a:solidFill>
                <a:schemeClr val="dk1"/>
              </a:solidFill>
            </a:endParaRPr>
          </a:p>
          <a:p>
            <a:pPr marL="285750" marR="0" lvl="0" indent="-298450" algn="l" rtl="0">
              <a:spcBef>
                <a:spcPts val="0"/>
              </a:spcBef>
              <a:spcAft>
                <a:spcPts val="0"/>
              </a:spcAft>
              <a:buClr>
                <a:schemeClr val="dk1"/>
              </a:buClr>
              <a:buSzPts val="2200"/>
              <a:buChar char="•"/>
            </a:pPr>
            <a:r>
              <a:rPr lang="en-US" sz="2200">
                <a:solidFill>
                  <a:schemeClr val="dk1"/>
                </a:solidFill>
              </a:rPr>
              <a:t>Panelists: </a:t>
            </a:r>
            <a:endParaRPr sz="2200">
              <a:solidFill>
                <a:schemeClr val="dk1"/>
              </a:solidFill>
            </a:endParaRPr>
          </a:p>
          <a:p>
            <a:pPr marL="914400" marR="0" lvl="1" indent="-368300" algn="l" rtl="0">
              <a:spcBef>
                <a:spcPts val="0"/>
              </a:spcBef>
              <a:spcAft>
                <a:spcPts val="0"/>
              </a:spcAft>
              <a:buClr>
                <a:schemeClr val="dk1"/>
              </a:buClr>
              <a:buSzPts val="2200"/>
              <a:buChar char="•"/>
            </a:pPr>
            <a:r>
              <a:rPr lang="en-US" sz="2200">
                <a:solidFill>
                  <a:schemeClr val="dk1"/>
                </a:solidFill>
              </a:rPr>
              <a:t>Bonni Leeds: </a:t>
            </a:r>
            <a:r>
              <a:rPr lang="en-US" sz="2200" u="sng">
                <a:solidFill>
                  <a:schemeClr val="hlink"/>
                </a:solidFill>
                <a:hlinkClick r:id="rId6"/>
              </a:rPr>
              <a:t>bkleeds@uw.edu</a:t>
            </a:r>
            <a:r>
              <a:rPr lang="en-US" sz="2200">
                <a:solidFill>
                  <a:schemeClr val="dk1"/>
                </a:solidFill>
              </a:rPr>
              <a:t> </a:t>
            </a:r>
            <a:endParaRPr sz="2200">
              <a:solidFill>
                <a:schemeClr val="dk1"/>
              </a:solidFill>
            </a:endParaRPr>
          </a:p>
          <a:p>
            <a:pPr marL="914400" marR="0" lvl="1" indent="-368300" algn="l" rtl="0">
              <a:spcBef>
                <a:spcPts val="0"/>
              </a:spcBef>
              <a:spcAft>
                <a:spcPts val="0"/>
              </a:spcAft>
              <a:buClr>
                <a:schemeClr val="dk1"/>
              </a:buClr>
              <a:buSzPts val="2200"/>
              <a:buChar char="•"/>
            </a:pPr>
            <a:r>
              <a:rPr lang="en-US" sz="2200">
                <a:solidFill>
                  <a:schemeClr val="dk1"/>
                </a:solidFill>
              </a:rPr>
              <a:t>Evan Pepper: </a:t>
            </a:r>
            <a:r>
              <a:rPr lang="en-US" sz="2200" u="sng">
                <a:solidFill>
                  <a:schemeClr val="hlink"/>
                </a:solidFill>
                <a:hlinkClick r:id="rId7"/>
              </a:rPr>
              <a:t>epepper@uw.edu</a:t>
            </a:r>
            <a:r>
              <a:rPr lang="en-US" sz="2200">
                <a:solidFill>
                  <a:schemeClr val="dk1"/>
                </a:solidFill>
              </a:rPr>
              <a:t> </a:t>
            </a:r>
            <a:endParaRPr sz="2200">
              <a:solidFill>
                <a:schemeClr val="dk1"/>
              </a:solidFill>
            </a:endParaRPr>
          </a:p>
          <a:p>
            <a:pPr marL="914400" marR="0" lvl="1" indent="-368300" algn="l" rtl="0">
              <a:spcBef>
                <a:spcPts val="0"/>
              </a:spcBef>
              <a:spcAft>
                <a:spcPts val="0"/>
              </a:spcAft>
              <a:buClr>
                <a:schemeClr val="dk1"/>
              </a:buClr>
              <a:buSzPts val="2200"/>
              <a:buChar char="•"/>
            </a:pPr>
            <a:r>
              <a:rPr lang="en-US" sz="2200">
                <a:solidFill>
                  <a:schemeClr val="dk1"/>
                </a:solidFill>
              </a:rPr>
              <a:t>Jimmy Ye: </a:t>
            </a:r>
            <a:r>
              <a:rPr lang="en-US" sz="2200" u="sng">
                <a:solidFill>
                  <a:schemeClr val="hlink"/>
                </a:solidFill>
                <a:hlinkClick r:id="rId8"/>
              </a:rPr>
              <a:t>zimingye@uw.edu</a:t>
            </a:r>
            <a:r>
              <a:rPr lang="en-US" sz="2200">
                <a:solidFill>
                  <a:schemeClr val="dk1"/>
                </a:solidFill>
              </a:rPr>
              <a:t> </a:t>
            </a:r>
            <a:endParaRPr sz="2200">
              <a:solidFill>
                <a:schemeClr val="dk1"/>
              </a:solidFill>
            </a:endParaRPr>
          </a:p>
          <a:p>
            <a:pPr marL="914400" marR="0" lvl="1" indent="-368300" algn="l" rtl="0">
              <a:spcBef>
                <a:spcPts val="0"/>
              </a:spcBef>
              <a:spcAft>
                <a:spcPts val="0"/>
              </a:spcAft>
              <a:buClr>
                <a:schemeClr val="dk1"/>
              </a:buClr>
              <a:buSzPts val="2200"/>
              <a:buChar char="•"/>
            </a:pPr>
            <a:r>
              <a:rPr lang="en-US" sz="2200">
                <a:solidFill>
                  <a:schemeClr val="dk1"/>
                </a:solidFill>
              </a:rPr>
              <a:t>Pranav Sarda: </a:t>
            </a:r>
            <a:r>
              <a:rPr lang="en-US" sz="2200" u="sng">
                <a:solidFill>
                  <a:schemeClr val="hlink"/>
                </a:solidFill>
                <a:hlinkClick r:id="rId9"/>
              </a:rPr>
              <a:t>sarda@uw.edu</a:t>
            </a:r>
            <a:r>
              <a:rPr lang="en-US" sz="2200">
                <a:solidFill>
                  <a:schemeClr val="dk1"/>
                </a:solidFill>
              </a:rPr>
              <a:t> </a:t>
            </a:r>
            <a:endParaRPr sz="2200">
              <a:solidFill>
                <a:schemeClr val="dk1"/>
              </a:solidFill>
            </a:endParaRPr>
          </a:p>
          <a:p>
            <a:pPr marL="914400" marR="0" lvl="1" indent="-368300" algn="l" rtl="0">
              <a:spcBef>
                <a:spcPts val="0"/>
              </a:spcBef>
              <a:spcAft>
                <a:spcPts val="0"/>
              </a:spcAft>
              <a:buClr>
                <a:schemeClr val="dk1"/>
              </a:buClr>
              <a:buSzPts val="2200"/>
              <a:buChar char="•"/>
            </a:pPr>
            <a:r>
              <a:rPr lang="en-US" sz="2200">
                <a:solidFill>
                  <a:schemeClr val="dk1"/>
                </a:solidFill>
              </a:rPr>
              <a:t>Serag Sorror: </a:t>
            </a:r>
            <a:r>
              <a:rPr lang="en-US" sz="2200" u="sng">
                <a:solidFill>
                  <a:schemeClr val="hlink"/>
                </a:solidFill>
                <a:hlinkClick r:id="rId10"/>
              </a:rPr>
              <a:t>serags@uw.edu</a:t>
            </a:r>
            <a:r>
              <a:rPr lang="en-US" sz="2200" b="1">
                <a:solidFill>
                  <a:schemeClr val="dk1"/>
                </a:solidFill>
              </a:rPr>
              <a:t> </a:t>
            </a:r>
            <a:endParaRPr sz="2200" b="1">
              <a:solidFill>
                <a:schemeClr val="dk1"/>
              </a:solidFil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419</Words>
  <Application>Microsoft Macintosh PowerPoint</Application>
  <PresentationFormat>Widescreen</PresentationFormat>
  <Paragraphs>45</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Courier New</vt:lpstr>
      <vt:lpstr>Noto Sans Symbols</vt:lpstr>
      <vt:lpstr>Office Theme</vt:lpstr>
      <vt:lpstr>Helpful Resources for  Undergraduate Research</vt:lpstr>
      <vt:lpstr>Common Myths and Misunderstandings</vt:lpstr>
      <vt:lpstr>Helpful Resources</vt:lpstr>
      <vt:lpstr>Example email template</vt:lpstr>
      <vt:lpstr>Contacts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Helpful Resources for  Undergraduate Research</dc:title>
  <dc:creator>Marti Rae</dc:creator>
  <cp:lastModifiedBy>Renske Dyedov</cp:lastModifiedBy>
  <cp:revision>1</cp:revision>
  <dcterms:created xsi:type="dcterms:W3CDTF">2021-04-26T04:09:40Z</dcterms:created>
  <dcterms:modified xsi:type="dcterms:W3CDTF">2021-12-14T21:23:33Z</dcterms:modified>
</cp:coreProperties>
</file>